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0" r:id="rId4"/>
    <p:sldId id="261" r:id="rId5"/>
    <p:sldId id="262" r:id="rId6"/>
    <p:sldId id="263" r:id="rId7"/>
    <p:sldId id="264" r:id="rId8"/>
    <p:sldId id="266" r:id="rId9"/>
    <p:sldId id="257" r:id="rId10"/>
    <p:sldId id="267" r:id="rId11"/>
    <p:sldId id="268" r:id="rId12"/>
    <p:sldId id="273" r:id="rId13"/>
    <p:sldId id="258" r:id="rId14"/>
    <p:sldId id="269" r:id="rId15"/>
    <p:sldId id="270" r:id="rId16"/>
    <p:sldId id="259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0838-E0F6-4A70-8A4B-F1164946A56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8C8-4F43-47CF-AF65-007FA7C9E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0838-E0F6-4A70-8A4B-F1164946A56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8C8-4F43-47CF-AF65-007FA7C9E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0838-E0F6-4A70-8A4B-F1164946A56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8C8-4F43-47CF-AF65-007FA7C9E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0838-E0F6-4A70-8A4B-F1164946A56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8C8-4F43-47CF-AF65-007FA7C9E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0838-E0F6-4A70-8A4B-F1164946A56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8C8-4F43-47CF-AF65-007FA7C9E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0838-E0F6-4A70-8A4B-F1164946A56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8C8-4F43-47CF-AF65-007FA7C9E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0838-E0F6-4A70-8A4B-F1164946A56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8C8-4F43-47CF-AF65-007FA7C9E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0838-E0F6-4A70-8A4B-F1164946A56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8C8-4F43-47CF-AF65-007FA7C9E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0838-E0F6-4A70-8A4B-F1164946A56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8C8-4F43-47CF-AF65-007FA7C9E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0838-E0F6-4A70-8A4B-F1164946A56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8C8-4F43-47CF-AF65-007FA7C9E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0838-E0F6-4A70-8A4B-F1164946A56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58C8-4F43-47CF-AF65-007FA7C9E9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50838-E0F6-4A70-8A4B-F1164946A565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058C8-4F43-47CF-AF65-007FA7C9E9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youtube.com/watch?v=__aoMoemfx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youtube.com/watch?v=X0vQAdDFGM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Knowledge" TargetMode="External"/><Relationship Id="rId2" Type="http://schemas.openxmlformats.org/officeDocument/2006/relationships/hyperlink" Target="http://en.wikipedia.org/wiki/Problem_solv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e-IL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בשבח הטאות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cartoonstock.com/newscartoons/cartoonists/jco/lowres/jcon1369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72868"/>
            <a:ext cx="4876800" cy="382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מודלים שמניחים / מאפשרים טעויות ואפשרות לתקנן</a:t>
            </a:r>
            <a:endParaRPr lang="en-US" dirty="0"/>
          </a:p>
        </p:txBody>
      </p:sp>
      <p:pic>
        <p:nvPicPr>
          <p:cNvPr id="22530" name="Picture 2" descr="Spiral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0"/>
            <a:ext cx="3853560" cy="3720260"/>
          </a:xfrm>
          <a:prstGeom prst="rect">
            <a:avLst/>
          </a:prstGeom>
          <a:noFill/>
        </p:spPr>
      </p:pic>
      <p:pic>
        <p:nvPicPr>
          <p:cNvPr id="22532" name="Picture 4" descr="Das klassische Wasserfallmod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3895725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בעיות בעזרת הערכות מתכנסות</a:t>
            </a:r>
            <a:endParaRPr lang="en-US" dirty="0"/>
          </a:p>
        </p:txBody>
      </p:sp>
      <p:pic>
        <p:nvPicPr>
          <p:cNvPr id="25602" name="Picture 2" descr="http://en.citizendium.org/images/thumb/9/98/Newton's_method_damped.png/250px-Newton's_method_damp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667000"/>
            <a:ext cx="3409950" cy="2427884"/>
          </a:xfrm>
          <a:prstGeom prst="rect">
            <a:avLst/>
          </a:prstGeom>
          <a:noFill/>
        </p:spPr>
      </p:pic>
      <p:pic>
        <p:nvPicPr>
          <p:cNvPr id="25604" name="Picture 4" descr="https://cavsenglish11fall08.wikispaces.com/file/view/IsaacNewton.jpg/52645936/IsaacNew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3238500" cy="292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905000" y="22098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טעית? נהדר!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הטעות של הפחד מטעות</a:t>
            </a:r>
            <a:endParaRPr lang="en-US" dirty="0"/>
          </a:p>
        </p:txBody>
      </p:sp>
      <p:pic>
        <p:nvPicPr>
          <p:cNvPr id="1026" name="Picture 2" descr="http://www.110pounds.com/wp-content/uploads/2010/10/20080307-q-cartoon-gaping-void-fear-of-change-0711globalmicrosobr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267200"/>
            <a:ext cx="3810000" cy="2076450"/>
          </a:xfrm>
          <a:prstGeom prst="rect">
            <a:avLst/>
          </a:prstGeom>
          <a:noFill/>
        </p:spPr>
      </p:pic>
      <p:pic>
        <p:nvPicPr>
          <p:cNvPr id="1028" name="Picture 4" descr="http://scarletwords.com/wp/images/2009/10/Fear-of-Fail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4019550" cy="4835548"/>
          </a:xfrm>
          <a:prstGeom prst="rect">
            <a:avLst/>
          </a:prstGeom>
          <a:noFill/>
        </p:spPr>
      </p:pic>
      <p:pic>
        <p:nvPicPr>
          <p:cNvPr id="1030" name="Picture 6" descr="http://positiveblast.com/wp-content/uploads/2011/08/fear-of-fail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295400"/>
            <a:ext cx="190500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מקורות הטעויות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 fontScale="92500"/>
          </a:bodyPr>
          <a:lstStyle/>
          <a:p>
            <a:endParaRPr lang="he-IL" dirty="0" smtClean="0">
              <a:hlinkClick r:id="rId2"/>
            </a:endParaRPr>
          </a:p>
          <a:p>
            <a:endParaRPr lang="he-IL" dirty="0" smtClean="0">
              <a:hlinkClick r:id="rId2"/>
            </a:endParaRPr>
          </a:p>
          <a:p>
            <a:endParaRPr lang="he-IL" dirty="0">
              <a:hlinkClick r:id="rId2"/>
            </a:endParaRPr>
          </a:p>
          <a:p>
            <a:endParaRPr lang="he-IL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http://www.youtube.com/watch?v=__aoMoemfxE</a:t>
            </a:r>
            <a:r>
              <a:rPr lang="en-US" dirty="0" smtClean="0"/>
              <a:t> (Daniel </a:t>
            </a:r>
            <a:r>
              <a:rPr lang="en-US" dirty="0" err="1" smtClean="0"/>
              <a:t>kahneman</a:t>
            </a:r>
            <a:r>
              <a:rPr lang="en-US" dirty="0" smtClean="0"/>
              <a:t>)</a:t>
            </a:r>
            <a:endParaRPr lang="he-IL" dirty="0" smtClean="0"/>
          </a:p>
          <a:p>
            <a:endParaRPr lang="he-IL" dirty="0"/>
          </a:p>
          <a:p>
            <a:r>
              <a:rPr lang="en-US" dirty="0" smtClean="0"/>
              <a:t>Intuitive vs. Analytical thinking (Uri Leron, </a:t>
            </a:r>
            <a:r>
              <a:rPr lang="en-US" dirty="0" err="1" smtClean="0"/>
              <a:t>Technion</a:t>
            </a:r>
            <a:r>
              <a:rPr lang="en-US" dirty="0" smtClean="0"/>
              <a:t>)</a:t>
            </a:r>
            <a:endParaRPr lang="he-IL" dirty="0" smtClean="0"/>
          </a:p>
          <a:p>
            <a:endParaRPr lang="en-US" dirty="0"/>
          </a:p>
        </p:txBody>
      </p:sp>
      <p:pic>
        <p:nvPicPr>
          <p:cNvPr id="26628" name="Picture 4" descr="http://www.ftdrg.org/wp-content/uploads/brain_colour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0"/>
            <a:ext cx="2848496" cy="1871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טעויות כתיב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6000" t="22222" r="16500" b="39556"/>
          <a:stretch>
            <a:fillRect/>
          </a:stretch>
        </p:blipFill>
        <p:spPr bwMode="auto">
          <a:xfrm>
            <a:off x="152400" y="2130213"/>
            <a:ext cx="8915400" cy="283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לגבי טעויות של מורים?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/>
          </a:p>
          <a:p>
            <a:r>
              <a:rPr lang="en-US" dirty="0" smtClean="0"/>
              <a:t>John </a:t>
            </a:r>
            <a:r>
              <a:rPr lang="en-US" dirty="0" err="1" smtClean="0"/>
              <a:t>Seely</a:t>
            </a:r>
            <a:r>
              <a:rPr lang="en-US" dirty="0" smtClean="0"/>
              <a:t> Brown (JSB) talks about his experience when Paul </a:t>
            </a:r>
            <a:r>
              <a:rPr lang="en-US" dirty="0" err="1" smtClean="0"/>
              <a:t>Halmos</a:t>
            </a:r>
            <a:r>
              <a:rPr lang="en-US" dirty="0" smtClean="0"/>
              <a:t> got stuck when presenting a  proof</a:t>
            </a: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http://www.youtube.com/watch?v=X0vQAdDFGMA</a:t>
            </a:r>
            <a:r>
              <a:rPr lang="en-US" dirty="0" smtClean="0"/>
              <a:t>  (23:28)</a:t>
            </a:r>
            <a:endParaRPr lang="he-IL" dirty="0"/>
          </a:p>
          <a:p>
            <a:endParaRPr lang="en-US" dirty="0"/>
          </a:p>
        </p:txBody>
      </p:sp>
      <p:pic>
        <p:nvPicPr>
          <p:cNvPr id="16386" name="Picture 2" descr="the chief of conf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1386026" cy="1314450"/>
          </a:xfrm>
          <a:prstGeom prst="rect">
            <a:avLst/>
          </a:prstGeom>
          <a:noFill/>
        </p:spPr>
      </p:pic>
      <p:pic>
        <p:nvPicPr>
          <p:cNvPr id="16388" name="Picture 4" descr="http://img.freebase.com/api/trans/image_thumb/en/paul_halmos?pad=1&amp;maxheight=110&amp;mode=fillcropmid&amp;maxwidth=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33600"/>
            <a:ext cx="1352552" cy="1352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לסיכום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r" rtl="1"/>
            <a:r>
              <a:rPr lang="he-IL" dirty="0" smtClean="0"/>
              <a:t>לומדים דרך טעויות</a:t>
            </a:r>
          </a:p>
          <a:p>
            <a:pPr algn="r" rtl="1"/>
            <a:r>
              <a:rPr lang="he-IL" dirty="0" smtClean="0"/>
              <a:t>ניתוח טעות מאפשר לראות תמונה רחבה</a:t>
            </a:r>
          </a:p>
          <a:p>
            <a:pPr algn="r" rtl="1"/>
            <a:r>
              <a:rPr lang="he-IL" dirty="0" smtClean="0"/>
              <a:t>טעות של סטודנט תשקף במקרים רבים:</a:t>
            </a:r>
          </a:p>
          <a:p>
            <a:pPr lvl="1" algn="r" rtl="1"/>
            <a:r>
              <a:rPr lang="he-IL" dirty="0" smtClean="0"/>
              <a:t>טעות של סטודנטים רבים נוספים</a:t>
            </a:r>
            <a:endParaRPr lang="en-US" dirty="0" smtClean="0"/>
          </a:p>
          <a:p>
            <a:pPr lvl="1" algn="r" rtl="1"/>
            <a:r>
              <a:rPr lang="he-IL" dirty="0" smtClean="0"/>
              <a:t>בעיה בהעברת החומר</a:t>
            </a:r>
          </a:p>
          <a:p>
            <a:pPr algn="r" rtl="1"/>
            <a:r>
              <a:rPr lang="he-IL" dirty="0" smtClean="0"/>
              <a:t>תפקידנו כמרצים לצור סביבה שמאפשרת טעויות ולמידה מהן</a:t>
            </a:r>
          </a:p>
          <a:p>
            <a:pPr lvl="1" algn="r" rtl="1"/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653259" y="5027474"/>
            <a:ext cx="78870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1" algn="ctr" rtl="1">
              <a:buNone/>
            </a:pPr>
            <a:r>
              <a:rPr lang="he-IL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כל הכבוד, ענית תשובה נכונה</a:t>
            </a:r>
          </a:p>
          <a:p>
            <a:pPr lvl="1" algn="ctr" rtl="1">
              <a:buNone/>
            </a:pPr>
            <a:r>
              <a:rPr lang="he-IL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נהדר, טעית</a:t>
            </a:r>
            <a:endParaRPr lang="en-U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905000" y="22098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טעויות נהדרות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קובץ:Christopher Columbus.jpg"/>
          <p:cNvPicPr>
            <a:picLocks noChangeAspect="1" noChangeArrowheads="1"/>
          </p:cNvPicPr>
          <p:nvPr/>
        </p:nvPicPr>
        <p:blipFill>
          <a:blip r:embed="rId2" cstate="print"/>
          <a:srcRect l="22581" r="17204" b="39162"/>
          <a:stretch>
            <a:fillRect/>
          </a:stretch>
        </p:blipFill>
        <p:spPr bwMode="auto">
          <a:xfrm>
            <a:off x="4038600" y="304800"/>
            <a:ext cx="1198720" cy="1501986"/>
          </a:xfrm>
          <a:prstGeom prst="rect">
            <a:avLst/>
          </a:prstGeom>
          <a:noFill/>
        </p:spPr>
      </p:pic>
      <p:pic>
        <p:nvPicPr>
          <p:cNvPr id="17412" name="Picture 4" descr="http://www.garwood-voigt.com/catalogues/H15915AmericasHoma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09800"/>
            <a:ext cx="5105400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dk1"/>
                </a:solidFill>
              </a:rPr>
              <a:t>‏‏</a:t>
            </a:r>
            <a:br>
              <a:rPr lang="he-IL" b="1" dirty="0" smtClean="0">
                <a:solidFill>
                  <a:schemeClr val="dk1"/>
                </a:solidFill>
              </a:rPr>
            </a:br>
            <a:r>
              <a:rPr lang="he-IL" b="1" dirty="0" smtClean="0">
                <a:solidFill>
                  <a:schemeClr val="dk1"/>
                </a:solidFill>
              </a:rPr>
              <a:t> </a:t>
            </a:r>
            <a:r>
              <a:rPr lang="he-IL" b="1" dirty="0" err="1" smtClean="0">
                <a:solidFill>
                  <a:schemeClr val="dk1"/>
                </a:solidFill>
              </a:rPr>
              <a:t>בּ‏וֹ‏נא</a:t>
            </a:r>
            <a:r>
              <a:rPr lang="he-IL" b="1" dirty="0" smtClean="0">
                <a:solidFill>
                  <a:schemeClr val="dk1"/>
                </a:solidFill>
              </a:rPr>
              <a:t>נוֹ‏ </a:t>
            </a:r>
            <a:r>
              <a:rPr lang="he-IL" b="1" dirty="0" err="1" smtClean="0">
                <a:solidFill>
                  <a:schemeClr val="dk1"/>
                </a:solidFill>
              </a:rPr>
              <a:t>פּ‏יזאנ</a:t>
            </a:r>
            <a:r>
              <a:rPr lang="he-IL" b="1" dirty="0" smtClean="0">
                <a:solidFill>
                  <a:schemeClr val="dk1"/>
                </a:solidFill>
              </a:rPr>
              <a:t>וֹ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8434" name="Picture 2" descr="http://learners.in.th/file/ravemasterz/pisa-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566366" cy="4519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60" name="Picture 4" descr="http://www.epola.co.uk/epola_org/michelson_morley_3.jpg"/>
          <p:cNvPicPr>
            <a:picLocks noChangeAspect="1" noChangeArrowheads="1"/>
          </p:cNvPicPr>
          <p:nvPr/>
        </p:nvPicPr>
        <p:blipFill>
          <a:blip r:embed="rId2" cstate="print"/>
          <a:srcRect r="402" b="15385"/>
          <a:stretch>
            <a:fillRect/>
          </a:stretch>
        </p:blipFill>
        <p:spPr bwMode="auto">
          <a:xfrm>
            <a:off x="6400800" y="228600"/>
            <a:ext cx="2362200" cy="1676400"/>
          </a:xfrm>
          <a:prstGeom prst="rect">
            <a:avLst/>
          </a:prstGeom>
          <a:noFill/>
        </p:spPr>
      </p:pic>
      <p:pic>
        <p:nvPicPr>
          <p:cNvPr id="19462" name="Picture 6" descr="http://upload.wikimedia.org/wikipedia/commons/1/15/AetherWi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2651760" cy="1657350"/>
          </a:xfrm>
          <a:prstGeom prst="rect">
            <a:avLst/>
          </a:prstGeom>
          <a:noFill/>
        </p:spPr>
      </p:pic>
      <p:pic>
        <p:nvPicPr>
          <p:cNvPr id="19464" name="Picture 8" descr="http://scienceworld.wolfram.com/physics/mimg21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53972"/>
            <a:ext cx="2533650" cy="1498628"/>
          </a:xfrm>
          <a:prstGeom prst="rect">
            <a:avLst/>
          </a:prstGeom>
          <a:noFill/>
        </p:spPr>
      </p:pic>
      <p:pic>
        <p:nvPicPr>
          <p:cNvPr id="19466" name="Picture 10" descr="http://us.cdn3.123rf.com/168nwm/gunnar3000/gunnar30000909/gunnar3000090900130/5515625-theory-of-relativity-shown-by-warped-wat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2971794" cy="1981200"/>
          </a:xfrm>
          <a:prstGeom prst="rect">
            <a:avLst/>
          </a:prstGeom>
          <a:noFill/>
        </p:spPr>
      </p:pic>
      <p:pic>
        <p:nvPicPr>
          <p:cNvPr id="19468" name="Picture 12" descr="http://www.internetishi.co.il/wp-content/uploads/2007/09/albert-einstein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581400"/>
            <a:ext cx="1676400" cy="218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calabriadna.com/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"/>
            <a:ext cx="1933576" cy="1961496"/>
          </a:xfrm>
          <a:prstGeom prst="rect">
            <a:avLst/>
          </a:prstGeom>
          <a:noFill/>
        </p:spPr>
      </p:pic>
      <p:pic>
        <p:nvPicPr>
          <p:cNvPr id="20484" name="Picture 4" descr="http://alsn.mda.org/files/alsn/imagecache/story_main_image_620x/DNA-letters-with-mu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0"/>
            <a:ext cx="3658434" cy="2425188"/>
          </a:xfrm>
          <a:prstGeom prst="rect">
            <a:avLst/>
          </a:prstGeom>
          <a:noFill/>
        </p:spPr>
      </p:pic>
      <p:pic>
        <p:nvPicPr>
          <p:cNvPr id="20486" name="Picture 6" descr="http://1.bp.blogspot.com/-RDpsiah_Few/Tl_pnC5zqkI/AAAAAAAAAVA/RTAp5d7FiLQ/s1600/evoluti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971800"/>
            <a:ext cx="2647950" cy="3055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he-IL" dirty="0" smtClean="0"/>
          </a:p>
          <a:p>
            <a:pPr algn="r">
              <a:buNone/>
            </a:pPr>
            <a:endParaRPr lang="he-IL" dirty="0" smtClean="0"/>
          </a:p>
          <a:p>
            <a:pPr algn="r">
              <a:buNone/>
            </a:pPr>
            <a:endParaRPr lang="he-IL" dirty="0"/>
          </a:p>
          <a:p>
            <a:pPr algn="r">
              <a:buNone/>
            </a:pPr>
            <a:r>
              <a:rPr lang="he-IL" dirty="0" smtClean="0"/>
              <a:t>סטייה קלה משוויון החלקיקים שנוצרו, חלקיק אחד של חומר עודף על כל עשרה מיליארד של חלקיקי אנטי חומר, יצר את כל מה שיש בתבל</a:t>
            </a:r>
            <a:endParaRPr lang="en-US" dirty="0"/>
          </a:p>
        </p:txBody>
      </p:sp>
      <p:pic>
        <p:nvPicPr>
          <p:cNvPr id="21506" name="Picture 2" descr="http://techedu.huji.ac.il/techedu/neutrino/brokens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"/>
            <a:ext cx="2200274" cy="2392650"/>
          </a:xfrm>
          <a:prstGeom prst="rect">
            <a:avLst/>
          </a:prstGeom>
          <a:noFill/>
        </p:spPr>
      </p:pic>
      <p:pic>
        <p:nvPicPr>
          <p:cNvPr id="21508" name="Picture 4" descr="http://imagine.gsfc.nasa.gov/Images/basic/gamma/matter_vs_antimatt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181600"/>
            <a:ext cx="2333626" cy="1401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905000" y="2209800"/>
            <a:ext cx="571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הטעות</a:t>
            </a:r>
            <a:r>
              <a:rPr lang="he-IL" dirty="0" smtClean="0"/>
              <a:t>  </a:t>
            </a:r>
            <a:r>
              <a:rPr lang="he-IL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בשירות </a:t>
            </a:r>
          </a:p>
          <a:p>
            <a:r>
              <a:rPr lang="he-IL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המדע </a:t>
            </a:r>
            <a:r>
              <a:rPr lang="he-IL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וההנדסה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And Error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Trial and error</a:t>
            </a:r>
            <a:r>
              <a:rPr lang="en-US" dirty="0" smtClean="0"/>
              <a:t>, or </a:t>
            </a:r>
            <a:r>
              <a:rPr lang="en-US" b="1" dirty="0" smtClean="0"/>
              <a:t>trial by error</a:t>
            </a:r>
            <a:r>
              <a:rPr lang="en-US" dirty="0" smtClean="0"/>
              <a:t>, is a general method of </a:t>
            </a:r>
            <a:r>
              <a:rPr lang="en-US" dirty="0" smtClean="0">
                <a:hlinkClick r:id="rId2" tooltip="Problem solving"/>
              </a:rPr>
              <a:t>problem solving</a:t>
            </a:r>
            <a:r>
              <a:rPr lang="en-US" dirty="0" smtClean="0"/>
              <a:t>, fixing things, or for obtaining </a:t>
            </a:r>
            <a:r>
              <a:rPr lang="en-US" dirty="0" smtClean="0">
                <a:hlinkClick r:id="rId3" tooltip="Knowledge"/>
              </a:rPr>
              <a:t>knowledge</a:t>
            </a:r>
            <a:r>
              <a:rPr lang="en-US" dirty="0" smtClean="0"/>
              <a:t>. "Learning doesn't happen from failure itself but rather from analyzing the failure, making a change, and then trying again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202</Words>
  <Application>Microsoft Office PowerPoint</Application>
  <PresentationFormat>‫הצגה על המסך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ערכת נושא Office</vt:lpstr>
      <vt:lpstr>בשבח הטאות</vt:lpstr>
      <vt:lpstr>מצגת של PowerPoint‏</vt:lpstr>
      <vt:lpstr>מצגת של PowerPoint‏</vt:lpstr>
      <vt:lpstr>‏‏  בּ‏וֹ‏נאנוֹ‏ פּ‏יזאנוֹ  </vt:lpstr>
      <vt:lpstr>מצגת של PowerPoint‏</vt:lpstr>
      <vt:lpstr>מצגת של PowerPoint‏</vt:lpstr>
      <vt:lpstr>מצגת של PowerPoint‏</vt:lpstr>
      <vt:lpstr>מצגת של PowerPoint‏</vt:lpstr>
      <vt:lpstr>Trial And Error</vt:lpstr>
      <vt:lpstr>מודלים שמניחים / מאפשרים טעויות ואפשרות לתקנן</vt:lpstr>
      <vt:lpstr>פתרון בעיות בעזרת הערכות מתכנסות</vt:lpstr>
      <vt:lpstr>מצגת של PowerPoint‏</vt:lpstr>
      <vt:lpstr>הטעות של הפחד מטעות</vt:lpstr>
      <vt:lpstr>מקורות הטעויות</vt:lpstr>
      <vt:lpstr>טעויות כתיב</vt:lpstr>
      <vt:lpstr>מה לגבי טעויות של מורים?</vt:lpstr>
      <vt:lpstr>לסיכום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Beny</dc:creator>
  <cp:lastModifiedBy>Sharon Nessis</cp:lastModifiedBy>
  <cp:revision>22</cp:revision>
  <dcterms:created xsi:type="dcterms:W3CDTF">2011-09-13T06:55:07Z</dcterms:created>
  <dcterms:modified xsi:type="dcterms:W3CDTF">2019-08-13T13:22:37Z</dcterms:modified>
</cp:coreProperties>
</file>